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09" r:id="rId4"/>
    <p:sldId id="262" r:id="rId5"/>
    <p:sldId id="307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4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9" r:id="rId37"/>
    <p:sldId id="298" r:id="rId38"/>
    <p:sldId id="301" r:id="rId39"/>
    <p:sldId id="296" r:id="rId40"/>
    <p:sldId id="295" r:id="rId41"/>
    <p:sldId id="297" r:id="rId42"/>
    <p:sldId id="305" r:id="rId43"/>
    <p:sldId id="306" r:id="rId44"/>
    <p:sldId id="308" r:id="rId45"/>
    <p:sldId id="258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234A"/>
    <a:srgbClr val="2D2009"/>
    <a:srgbClr val="261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оллаж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0" y="248625"/>
            <a:ext cx="9000000" cy="66093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8677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8000" b="1" i="0" cap="none" spc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mantica script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445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1234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l="-1000" t="-2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834f2198012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131613" y="5169088"/>
            <a:ext cx="1580583" cy="1700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prestigedesign.ru/images/gallery/cloud%20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32000" y="388677"/>
            <a:ext cx="8280000" cy="1470025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М.Ю.Лермонтов</a:t>
            </a:r>
            <a:endParaRPr lang="ru-RU" sz="54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716016" y="2144452"/>
            <a:ext cx="3996444" cy="222065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1814  - 1841 г.г.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Новая папка\106091562_4514961_mogychii_dyh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2311666" cy="310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omePC\Desktop\Новая папка\27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HomePC\Desktop\Новая папка\54_Lermont_col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71612"/>
            <a:ext cx="7169055" cy="4625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HomePC\Desktop\Новая папка\2403_26.1214997212.8228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928670"/>
            <a:ext cx="3799352" cy="5360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HomePC\Desktop\Новая папка\383429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7883" y="1016052"/>
            <a:ext cx="4615885" cy="5110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HomePC\Desktop\Новая папка\106091562_4514961_mogychii_dyh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642918"/>
            <a:ext cx="4471730" cy="6003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HomePC\Desktop\Новая папка\9781907832345-small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75636"/>
            <a:ext cx="4395570" cy="6782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HomePC\Desktop\Новая папка\d2b2c40a5676fcb39af0b36cb56a1b6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522" y="1600200"/>
            <a:ext cx="547495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HomePC\Desktop\Новая папка\oe_32f9be0ba9334d9cbbc22d8ef5afe377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500042"/>
            <a:ext cx="5143536" cy="6076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Офицер </a:t>
            </a:r>
            <a:endParaRPr lang="ru-RU" sz="4800" b="1" dirty="0">
              <a:solidFill>
                <a:srgbClr val="A123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Солдатская жизнь Лермонтова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началась с того дня, когда он был зачислен в Школу гвардейских подпрапорщиков и кавалерийских юнкеров унтер-офицером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л.-гв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Гусарского полка —14 ноября 1832. Он знал, что здесь его ожидали «маршировки,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парадировки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всевозможные ограничения свободы, связанные с военной дисциплиной, но, приняв решение, он видел впереди не только забавы и пиры, но и долг —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защиту родины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s617917.vk.me/v617917214/1f9b4/faQ9p0SzL9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714356"/>
            <a:ext cx="4643470" cy="561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 l="-1000" t="-2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2D2009"/>
                </a:solidFill>
                <a:latin typeface="Times New Roman" pitchFamily="18" charset="0"/>
                <a:cs typeface="Times New Roman" pitchFamily="18" charset="0"/>
              </a:rPr>
              <a:t>М.Ю. Лермонтов</a:t>
            </a:r>
            <a:endParaRPr lang="ru-RU" sz="4800" b="1" dirty="0">
              <a:solidFill>
                <a:srgbClr val="2D20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«…Мы первые преклонились перед его талантом и пророчили ему, что он станет выше всех его современников…»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Е.А. Сушкова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HomePC\Desktop\Новая папка\0_7fe14_f584f6c5_XL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30" y="1457298"/>
            <a:ext cx="3568433" cy="4525963"/>
          </a:xfrm>
          <a:prstGeom prst="rect">
            <a:avLst/>
          </a:prstGeom>
          <a:noFill/>
        </p:spPr>
      </p:pic>
      <p:pic>
        <p:nvPicPr>
          <p:cNvPr id="5" name="Picture 2" descr="C:\Users\HomePC\Desktop\Новая папка\0a2822854800d4f02b428f3c69e3a10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6208" y="1566837"/>
            <a:ext cx="3476038" cy="4345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 descr="C:\Users\HomePC\Desktop\Новая папка\3[2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0277" y="1600200"/>
            <a:ext cx="450344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HomePC\Desktop\Новая папка\0026-016-Parus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71612"/>
            <a:ext cx="6650504" cy="4638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HomePC\Desktop\Новая папка\96350238_large_ler_picb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136" y="1600200"/>
            <a:ext cx="531572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HomePC\Desktop\Новая папка\74896039_large_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1002" y="1600200"/>
            <a:ext cx="554199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HomePC\Desktop\Новая папка\041g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7732" y="1600200"/>
            <a:ext cx="529438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HomePC\Desktop\Новая папка\20140314_1432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175" y="1600200"/>
            <a:ext cx="603965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HomePC\Desktop\Новая папка\OSEDLANNAYA_LOSHAD_3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1778" y="1639862"/>
            <a:ext cx="6677316" cy="4819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Художник </a:t>
            </a:r>
            <a:endParaRPr lang="ru-RU" sz="4800" b="1" dirty="0">
              <a:solidFill>
                <a:srgbClr val="A123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Рисование являлось одним из ранних увлечений поэта. По семейному преданию, рисовать поэт начал раньше, чем писать стихи. Среди художественного наследия Михаила Лермонтова - картины маслом, карандашные рисунки, миниатюры, иллюстрации к произведениям.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HomePC\Desktop\Новая папка\5603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716881"/>
            <a:ext cx="5715000" cy="429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Оценка творчества М.Ю. Лермонтова</a:t>
            </a:r>
            <a:endParaRPr lang="ru-RU" sz="3600" b="1" dirty="0">
              <a:solidFill>
                <a:srgbClr val="A123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«Десять стихов Лермонтова скажут вам о его характере, взгляде, направлении гораздо больше, нежели о каком –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новейшем пиите десятки стихотворений, в которых он, кажется, и мыслит, и чувствует…»</a:t>
            </a:r>
          </a:p>
          <a:p>
            <a:pPr algn="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Н.А. Добролюбов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HomePC\Desktop\Новая папка\62378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716881"/>
            <a:ext cx="5715000" cy="429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HomePC\Desktop\Новая папка\17869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811" y="1566837"/>
            <a:ext cx="3817504" cy="508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Шахматист… музыкант…</a:t>
            </a:r>
            <a:endParaRPr lang="ru-RU" b="1" dirty="0">
              <a:solidFill>
                <a:srgbClr val="A123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Лермонтов играл на рояле, скрипке, брал уроки игры на гитаре, пробовал и сам сочинять музыку. Музыкой проникнуто все его поэтическое творчество.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Шахматный столик напоминает еще об одном увлечении Лермонтова.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Стихи не пишутся - случаются,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 чувства или же закат.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Душа - слепая соучастница.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Не написал - случилось так.</a:t>
            </a:r>
          </a:p>
          <a:p>
            <a:pPr algn="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А.А.Вознесенский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«Тучи» (1840 год)</a:t>
            </a:r>
            <a:endParaRPr lang="ru-RU" b="1" dirty="0">
              <a:solidFill>
                <a:srgbClr val="A123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261300"/>
                </a:solidFill>
                <a:latin typeface="Times New Roman" pitchFamily="18" charset="0"/>
                <a:cs typeface="Times New Roman" pitchFamily="18" charset="0"/>
              </a:rPr>
              <a:t>Тучки небесные, вечные странники! </a:t>
            </a:r>
            <a:br>
              <a:rPr lang="ru-RU" b="1" dirty="0" smtClean="0">
                <a:solidFill>
                  <a:srgbClr val="261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61300"/>
                </a:solidFill>
                <a:latin typeface="Times New Roman" pitchFamily="18" charset="0"/>
                <a:cs typeface="Times New Roman" pitchFamily="18" charset="0"/>
              </a:rPr>
              <a:t>Степью лазурною, цепью жемчужною </a:t>
            </a:r>
            <a:br>
              <a:rPr lang="ru-RU" b="1" dirty="0" smtClean="0">
                <a:solidFill>
                  <a:srgbClr val="261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61300"/>
                </a:solidFill>
                <a:latin typeface="Times New Roman" pitchFamily="18" charset="0"/>
                <a:cs typeface="Times New Roman" pitchFamily="18" charset="0"/>
              </a:rPr>
              <a:t>Мчитесь вы, будто как я же, изгнанники </a:t>
            </a:r>
            <a:br>
              <a:rPr lang="ru-RU" b="1" dirty="0" smtClean="0">
                <a:solidFill>
                  <a:srgbClr val="261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61300"/>
                </a:solidFill>
                <a:latin typeface="Times New Roman" pitchFamily="18" charset="0"/>
                <a:cs typeface="Times New Roman" pitchFamily="18" charset="0"/>
              </a:rPr>
              <a:t>С милого севера в сторону южную.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261300"/>
                </a:solidFill>
                <a:latin typeface="Times New Roman" pitchFamily="18" charset="0"/>
                <a:cs typeface="Times New Roman" pitchFamily="18" charset="0"/>
              </a:rPr>
              <a:t>Кто же вас гонит: судьбы ли решение? </a:t>
            </a:r>
            <a:br>
              <a:rPr lang="ru-RU" b="1" dirty="0" smtClean="0">
                <a:solidFill>
                  <a:srgbClr val="261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61300"/>
                </a:solidFill>
                <a:latin typeface="Times New Roman" pitchFamily="18" charset="0"/>
                <a:cs typeface="Times New Roman" pitchFamily="18" charset="0"/>
              </a:rPr>
              <a:t>Зависть ли тайная? злоба ль открытая? </a:t>
            </a:r>
            <a:br>
              <a:rPr lang="ru-RU" b="1" dirty="0" smtClean="0">
                <a:solidFill>
                  <a:srgbClr val="261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61300"/>
                </a:solidFill>
                <a:latin typeface="Times New Roman" pitchFamily="18" charset="0"/>
                <a:cs typeface="Times New Roman" pitchFamily="18" charset="0"/>
              </a:rPr>
              <a:t>Или на вас тяготит преступление? </a:t>
            </a:r>
            <a:br>
              <a:rPr lang="ru-RU" b="1" dirty="0" smtClean="0">
                <a:solidFill>
                  <a:srgbClr val="261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61300"/>
                </a:solidFill>
                <a:latin typeface="Times New Roman" pitchFamily="18" charset="0"/>
                <a:cs typeface="Times New Roman" pitchFamily="18" charset="0"/>
              </a:rPr>
              <a:t>Или друзей клевета ядовитая?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261300"/>
                </a:solidFill>
                <a:latin typeface="Times New Roman" pitchFamily="18" charset="0"/>
                <a:cs typeface="Times New Roman" pitchFamily="18" charset="0"/>
              </a:rPr>
              <a:t>Нет, вам наскучили нивы бесплодные... </a:t>
            </a:r>
            <a:br>
              <a:rPr lang="ru-RU" b="1" dirty="0" smtClean="0">
                <a:solidFill>
                  <a:srgbClr val="261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61300"/>
                </a:solidFill>
                <a:latin typeface="Times New Roman" pitchFamily="18" charset="0"/>
                <a:cs typeface="Times New Roman" pitchFamily="18" charset="0"/>
              </a:rPr>
              <a:t>Чужды вам страсти и чужды страдания; </a:t>
            </a:r>
            <a:br>
              <a:rPr lang="ru-RU" b="1" dirty="0" smtClean="0">
                <a:solidFill>
                  <a:srgbClr val="261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61300"/>
                </a:solidFill>
                <a:latin typeface="Times New Roman" pitchFamily="18" charset="0"/>
                <a:cs typeface="Times New Roman" pitchFamily="18" charset="0"/>
              </a:rPr>
              <a:t>Вечно холодные, вечно свободные, </a:t>
            </a:r>
            <a:br>
              <a:rPr lang="ru-RU" b="1" dirty="0" smtClean="0">
                <a:solidFill>
                  <a:srgbClr val="261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61300"/>
                </a:solidFill>
                <a:latin typeface="Times New Roman" pitchFamily="18" charset="0"/>
                <a:cs typeface="Times New Roman" pitchFamily="18" charset="0"/>
              </a:rPr>
              <a:t>Нет у вас родины, нет вам изгнания.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Творческая основа стихотворения «Тучи»  (с. 149-150)</a:t>
            </a:r>
            <a:r>
              <a:rPr lang="ru-RU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A123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«Тучи». В 1840 году Лермонтов во второй раз отправлялся в ссылку на Кавказ. В апреле этого года он прощался с петербургскими друзьями. Современник поэта граф В.А. Соллогуб вспоминал: «Друзья и приятели собрались в квартире Карамзиных проститься с юным другом своим и тут, растроганный вниманием к себе и непритворною любовью избранного кружка, поэт, стоя у окна и глядя на тучи, которые ползли над летним садом и Невою, написал стихотворение «Тучки небесные, вечные странники!...». Софья Карамзина и несколько человек гостей окружали поэта и просили прочесть только что написанное стихотворение. Он… прочел его. Когда он кончил, глаза были влажные от слез…»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Какое настроение вызывает прочитанное стихотворение? Какова его тема?</a:t>
            </a:r>
            <a:endParaRPr lang="ru-RU" sz="3600" b="1" dirty="0">
              <a:solidFill>
                <a:srgbClr val="A123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666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4810" y="1928802"/>
            <a:ext cx="4664006" cy="2973695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1500174"/>
            <a:ext cx="38576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Итак, название стихотворения создает у читателя  грустное, унылое настроение.</a:t>
            </a:r>
          </a:p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Прочитав название, мы можем предположить, что это стихотворение о природе.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Странник …</a:t>
            </a:r>
            <a:endParaRPr lang="ru-RU" sz="4800" b="1" dirty="0">
              <a:solidFill>
                <a:srgbClr val="A123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120725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7686" y="2143116"/>
            <a:ext cx="3918864" cy="2614617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1428736"/>
            <a:ext cx="3429024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 уже следующие слова разрушают эту прекрасную картину природы и настраивают читателя совсем на другой лад: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вечные странники…</a:t>
            </a:r>
          </a:p>
          <a:p>
            <a:pPr>
              <a:lnSpc>
                <a:spcPct val="90000"/>
              </a:lnSpc>
              <a:defRPr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Кто такой странник?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Тот, у кого нет дома, кто бесприютен, одинок…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Какова причина изгнания поэта?</a:t>
            </a:r>
            <a:endParaRPr lang="ru-RU" sz="3600" b="1" dirty="0">
              <a:solidFill>
                <a:srgbClr val="A123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Герой  в форме риторических вопросов перечисляет те тяготы, с которыми сталкивается в жизни человек, которые стали причинами изгнания: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Кто же вас гонит: судьбы ли решение?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Зависть ли тайная? злоба ль открытая?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Или на вас тяготит преступление?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b="1" u="sng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друзей клевета ядовитая?</a:t>
            </a:r>
          </a:p>
          <a:p>
            <a:endParaRPr lang="ru-RU" dirty="0"/>
          </a:p>
        </p:txBody>
      </p:sp>
      <p:pic>
        <p:nvPicPr>
          <p:cNvPr id="4" name="Picture 7" descr="Vzroslyj_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15140" y="0"/>
            <a:ext cx="2428860" cy="202712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Задание №3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1 группа: </a:t>
            </a:r>
            <a:r>
              <a:rPr lang="ru-RU" dirty="0" smtClean="0">
                <a:solidFill>
                  <a:srgbClr val="261300"/>
                </a:solidFill>
                <a:latin typeface="Times New Roman" pitchFamily="18" charset="0"/>
                <a:cs typeface="Times New Roman" pitchFamily="18" charset="0"/>
              </a:rPr>
              <a:t>В чём поэт находит сходство своей судьбы с «судьбой» тучек?</a:t>
            </a:r>
          </a:p>
          <a:p>
            <a:pPr>
              <a:buNone/>
            </a:pPr>
            <a:r>
              <a:rPr lang="ru-RU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2 группа: </a:t>
            </a:r>
            <a:r>
              <a:rPr lang="ru-RU" dirty="0" smtClean="0">
                <a:solidFill>
                  <a:srgbClr val="2D2009"/>
                </a:solidFill>
                <a:latin typeface="Times New Roman" pitchFamily="18" charset="0"/>
                <a:cs typeface="Times New Roman" pitchFamily="18" charset="0"/>
              </a:rPr>
              <a:t>Какие различия есть в судьбе поэта и тучек?</a:t>
            </a:r>
            <a:endParaRPr lang="ru-RU" b="1" dirty="0" smtClean="0">
              <a:solidFill>
                <a:srgbClr val="A1234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3 группа: </a:t>
            </a:r>
            <a:r>
              <a:rPr lang="ru-RU" dirty="0" smtClean="0">
                <a:solidFill>
                  <a:srgbClr val="2D2009"/>
                </a:solidFill>
                <a:latin typeface="Times New Roman" pitchFamily="18" charset="0"/>
                <a:cs typeface="Times New Roman" pitchFamily="18" charset="0"/>
              </a:rPr>
              <a:t>Какие художественные средства помогают поэту передать чувство тоски, одиночества?</a:t>
            </a:r>
            <a:endParaRPr lang="ru-RU" dirty="0">
              <a:solidFill>
                <a:srgbClr val="2D200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Рабочие группы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2D2009"/>
                </a:solidFill>
                <a:latin typeface="Times New Roman" pitchFamily="18" charset="0"/>
                <a:cs typeface="Times New Roman" pitchFamily="18" charset="0"/>
              </a:rPr>
              <a:t>Исследователи</a:t>
            </a:r>
          </a:p>
          <a:p>
            <a:endParaRPr lang="ru-RU" sz="4800" dirty="0" smtClean="0"/>
          </a:p>
          <a:p>
            <a:r>
              <a:rPr lang="ru-RU" sz="4800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Искусствоведы </a:t>
            </a:r>
          </a:p>
          <a:p>
            <a:endParaRPr lang="ru-RU" sz="4800" dirty="0" smtClean="0"/>
          </a:p>
          <a:p>
            <a:r>
              <a:rPr lang="ru-RU" sz="4800" dirty="0" smtClean="0">
                <a:solidFill>
                  <a:srgbClr val="2D2009"/>
                </a:solidFill>
                <a:latin typeface="Times New Roman" pitchFamily="18" charset="0"/>
                <a:cs typeface="Times New Roman" pitchFamily="18" charset="0"/>
              </a:rPr>
              <a:t>Аналитики </a:t>
            </a:r>
            <a:endParaRPr lang="ru-RU" sz="4800" dirty="0">
              <a:solidFill>
                <a:srgbClr val="2D200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     Тучи                             Поэт</a:t>
            </a:r>
            <a:endParaRPr lang="ru-RU" b="1" dirty="0">
              <a:solidFill>
                <a:srgbClr val="A123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3000" b="1" dirty="0" smtClean="0">
                <a:solidFill>
                  <a:srgbClr val="261300"/>
                </a:solidFill>
                <a:latin typeface="Times New Roman" pitchFamily="18" charset="0"/>
                <a:cs typeface="Times New Roman" pitchFamily="18" charset="0"/>
              </a:rPr>
              <a:t>Наскучили  нивы бесплодные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3000" b="1" dirty="0" smtClean="0">
                <a:solidFill>
                  <a:srgbClr val="261300"/>
                </a:solidFill>
                <a:latin typeface="Times New Roman" pitchFamily="18" charset="0"/>
                <a:cs typeface="Times New Roman" pitchFamily="18" charset="0"/>
              </a:rPr>
              <a:t>Вечно холодные, вечно свободные,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3000" b="1" dirty="0" smtClean="0">
                <a:solidFill>
                  <a:srgbClr val="261300"/>
                </a:solidFill>
                <a:latin typeface="Times New Roman" pitchFamily="18" charset="0"/>
                <a:cs typeface="Times New Roman" pitchFamily="18" charset="0"/>
              </a:rPr>
              <a:t>    в том числе от людских страданий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3000" b="1" dirty="0" smtClean="0">
                <a:solidFill>
                  <a:srgbClr val="261300"/>
                </a:solidFill>
                <a:latin typeface="Times New Roman" pitchFamily="18" charset="0"/>
                <a:cs typeface="Times New Roman" pitchFamily="18" charset="0"/>
              </a:rPr>
              <a:t>Нет Родины, нет изгнания. Равнодушные ко всему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rgbClr val="2D2009"/>
                </a:solidFill>
                <a:latin typeface="Times New Roman" pitchFamily="18" charset="0"/>
                <a:cs typeface="Times New Roman" pitchFamily="18" charset="0"/>
              </a:rPr>
              <a:t>Отправляется не по своей воле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rgbClr val="2D2009"/>
                </a:solidFill>
                <a:latin typeface="Times New Roman" pitchFamily="18" charset="0"/>
                <a:cs typeface="Times New Roman" pitchFamily="18" charset="0"/>
              </a:rPr>
              <a:t>Не свободен, он гоним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rgbClr val="2D2009"/>
                </a:solidFill>
                <a:latin typeface="Times New Roman" pitchFamily="18" charset="0"/>
                <a:cs typeface="Times New Roman" pitchFamily="18" charset="0"/>
              </a:rPr>
              <a:t>Есть любимая Родина, он любит ее. Страдает, так как его могут изгнать из нее. Он не променяет свою  судьбу, печаль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Художественные средства выразительности</a:t>
            </a:r>
            <a:endParaRPr lang="ru-RU" b="1" dirty="0">
              <a:solidFill>
                <a:srgbClr val="A123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Метафора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Сравнение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Олицетворение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Инверсия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Антитеза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Эпитет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а 97 из 5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283375"/>
            <a:ext cx="3643338" cy="25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12072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25136" y="1357298"/>
            <a:ext cx="3918864" cy="2614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Вывод </a:t>
            </a:r>
            <a:endParaRPr lang="ru-RU" sz="4800" b="1" dirty="0">
              <a:solidFill>
                <a:srgbClr val="A123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судьбе тучек и в судьбе поэта лишь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видимое сходство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у них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больше различий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чем сходства. У туч нет родины, поэтому нет и изгнания, а поэт живет в человеческом обществе, у него есть родина,  и ему жаль расставаться с ней. Мир людей и мир природы несовместимы. Отсюда печальный и светлый тон стихотворения.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4800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(4 задание )</a:t>
            </a:r>
            <a:endParaRPr lang="ru-RU" sz="4000" b="1" dirty="0">
              <a:solidFill>
                <a:srgbClr val="A123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1 строка </a:t>
            </a:r>
            <a:r>
              <a:rPr lang="ru-RU" dirty="0" smtClean="0"/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 существительное, выражающее главную тему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cинквейна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2 строка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два прилагательных, выражающих главную мысль.</a:t>
            </a:r>
          </a:p>
          <a:p>
            <a:r>
              <a:rPr lang="ru-RU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3 строка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три глагола, описывающие действия в рамках темы.</a:t>
            </a:r>
          </a:p>
          <a:p>
            <a:r>
              <a:rPr lang="ru-RU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4 строка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фраза, несущая определенный смысл.</a:t>
            </a:r>
          </a:p>
          <a:p>
            <a:r>
              <a:rPr lang="ru-RU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5 строка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заключение в форме существительного (ассоциация с первым словом).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5 задание</a:t>
            </a:r>
            <a:endParaRPr lang="ru-RU" sz="4800" b="1" dirty="0">
              <a:solidFill>
                <a:srgbClr val="A123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Выразительное чтение стихотворения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(по группам)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666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00496" y="3429000"/>
            <a:ext cx="4664006" cy="2973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Продолжи фразу</a:t>
            </a:r>
            <a:endParaRPr lang="ru-RU" sz="4800" b="1" dirty="0">
              <a:solidFill>
                <a:srgbClr val="A123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1571612"/>
            <a:ext cx="78581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уроке я узнал……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Осталось непонятным…..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Было интересно…..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Хотел бы узнать….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Правила работы в группе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Будь добросовестным по отношению к товарищам, работай в полную меру </a:t>
            </a: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своих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сил.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Слушайте каждого члена группы внимательно, не перебивая.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Говорите коротко, ясно, чтобы все могли высказаться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Поддерживайте друг друга, несмотря на интеллектуальные разногласия.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Отвергая предложенную идею, делайте это вежливо и не забывайте предлагать альтернативу.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Если никто не может  начать говорить, начинайте по часовой стрелке от капитана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Координатором выбирайте того, кто сможет распределить нагрузку, уладить разногласия, выбрать лучшее решение вместе со всеми.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Выступать от имени группы </a:t>
            </a: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почетно.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Это делает не камикадзе, а подготовленный все группой ее полномочный представитель.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35 – 30 баллов – оценка «5»</a:t>
            </a:r>
          </a:p>
          <a:p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29 – 20 баллов – оценка «4»</a:t>
            </a:r>
          </a:p>
          <a:p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19 – 15 баллов – оценка «3»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задание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(по статье учебника с.146-148)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11246"/>
            <a:ext cx="8229600" cy="4814917"/>
          </a:xfrm>
        </p:spPr>
        <p:txBody>
          <a:bodyPr/>
          <a:lstStyle/>
          <a:p>
            <a:r>
              <a:rPr lang="ru-RU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1 группа «Исследователи»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учителя были приглашены бабушкой для обучения будущего поэта?</a:t>
            </a:r>
          </a:p>
          <a:p>
            <a:r>
              <a:rPr lang="ru-RU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2 группа «Аналитики»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из писателей интересовал юного М.Ю. Лермонтова?</a:t>
            </a:r>
          </a:p>
          <a:p>
            <a:r>
              <a:rPr lang="ru-RU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3 группа «Искусствоведы»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предметы изучал поэт в пансионе? 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задание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(по слайдам)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1 группа «Исследователи»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Рассмотрите внимательно иллюстрации портретов М.Ю. Лермонтова. На основе анализа попробуйте определить, кем ещё был великий поэт?</a:t>
            </a:r>
          </a:p>
          <a:p>
            <a:pPr>
              <a:buNone/>
            </a:pPr>
            <a:r>
              <a:rPr lang="ru-RU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2 группа «Аналитики»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Рассмотрите внимательно иллюстрации. Подумайте, какие увлечения были у М.Ю. Лермонтова?</a:t>
            </a:r>
          </a:p>
          <a:p>
            <a:pPr>
              <a:buNone/>
            </a:pPr>
            <a:r>
              <a:rPr lang="ru-RU" b="1" dirty="0" smtClean="0">
                <a:solidFill>
                  <a:srgbClr val="A1234A"/>
                </a:solidFill>
                <a:latin typeface="Times New Roman" pitchFamily="18" charset="0"/>
                <a:cs typeface="Times New Roman" pitchFamily="18" charset="0"/>
              </a:rPr>
              <a:t>3 группа «Искусствоведы»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Рассмотрите внимательно иллюстрации. Какой вывод вы могли бы сделать на основании данных изображений?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HomePC\Desktop\Новая папка\0005-007-Mtsyri-byl-On-strashno-bleden-byl-i-khud-I-slab-kak-budto-novyj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3525" y="1639863"/>
            <a:ext cx="6587795" cy="4527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1037</Words>
  <Application>Microsoft Office PowerPoint</Application>
  <PresentationFormat>Экран (4:3)</PresentationFormat>
  <Paragraphs>109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М.Ю.Лермонтов</vt:lpstr>
      <vt:lpstr>М.Ю. Лермонтов</vt:lpstr>
      <vt:lpstr>Оценка творчества М.Ю. Лермонтова</vt:lpstr>
      <vt:lpstr>Рабочие группы</vt:lpstr>
      <vt:lpstr>Правила работы в группе</vt:lpstr>
      <vt:lpstr>Критерии оценивания</vt:lpstr>
      <vt:lpstr>1 задание (по статье учебника с.146-148)</vt:lpstr>
      <vt:lpstr>2 задание (по слайдам)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Офицер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Художник </vt:lpstr>
      <vt:lpstr>Слайд 29</vt:lpstr>
      <vt:lpstr>Слайд 30</vt:lpstr>
      <vt:lpstr>Слайд 31</vt:lpstr>
      <vt:lpstr>Шахматист… музыкант…</vt:lpstr>
      <vt:lpstr>Слайд 33</vt:lpstr>
      <vt:lpstr>«Тучи» (1840 год)</vt:lpstr>
      <vt:lpstr>Творческая основа стихотворения «Тучи»  (с. 149-150) </vt:lpstr>
      <vt:lpstr>Какое настроение вызывает прочитанное стихотворение? Какова его тема?</vt:lpstr>
      <vt:lpstr>Странник …</vt:lpstr>
      <vt:lpstr>Какова причина изгнания поэта?</vt:lpstr>
      <vt:lpstr>Задание №3</vt:lpstr>
      <vt:lpstr>     Тучи                             Поэт</vt:lpstr>
      <vt:lpstr>Художественные средства выразительности</vt:lpstr>
      <vt:lpstr>Вывод </vt:lpstr>
      <vt:lpstr>Синквейн  (4 задание )</vt:lpstr>
      <vt:lpstr>5 задание</vt:lpstr>
      <vt:lpstr>Продолжи фразу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USER</cp:lastModifiedBy>
  <cp:revision>62</cp:revision>
  <dcterms:created xsi:type="dcterms:W3CDTF">2013-10-30T04:29:11Z</dcterms:created>
  <dcterms:modified xsi:type="dcterms:W3CDTF">2017-11-20T11:12:39Z</dcterms:modified>
</cp:coreProperties>
</file>